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04246" y="743226"/>
            <a:ext cx="7144871" cy="359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 Steel Design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Mansour University College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4400" baseline="300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year </a:t>
            </a:r>
            <a:endParaRPr lang="en-US" sz="4400" dirty="0" smtClean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36163" y="5496112"/>
            <a:ext cx="295760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Asst. </a:t>
            </a:r>
            <a:r>
              <a:rPr lang="en-US" sz="2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Lect. Haider Qais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409" y="197971"/>
            <a:ext cx="134440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u="sng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Lecture </a:t>
            </a:r>
            <a:r>
              <a:rPr lang="en-US" sz="2400" b="1" u="sng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</a:t>
            </a:r>
            <a:endParaRPr lang="en-US" sz="2400" b="1" u="sng" dirty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نتيجة بحث الصور عن ‪steel structure design‬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92" y="5303315"/>
            <a:ext cx="202184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نتيجة بحث الصور عن ‪steel structure design‬‏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" t="16495" r="-385" b="4639"/>
          <a:stretch/>
        </p:blipFill>
        <p:spPr bwMode="auto">
          <a:xfrm>
            <a:off x="4396778" y="5124077"/>
            <a:ext cx="2352675" cy="1457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نتيجة بحث الصور عن ‪steel structure design‬‏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977" y="4308363"/>
            <a:ext cx="1666875" cy="1252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08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2070846" y="551171"/>
            <a:ext cx="9816353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6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Determine the LRFD design tensile strength for an A36 L6x6x3/8 in that is connected at its ends with one line of four (7/8in) diameter bolts in standard holes (3in) on center in one leg of the angle.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733365" y="2276358"/>
            <a:ext cx="5497942" cy="3600007"/>
            <a:chOff x="3848" y="2227"/>
            <a:chExt cx="4302" cy="3981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3856" y="4174"/>
              <a:ext cx="1" cy="2025"/>
            </a:xfrm>
            <a:custGeom>
              <a:avLst/>
              <a:gdLst>
                <a:gd name="T0" fmla="*/ 0 w 1"/>
                <a:gd name="T1" fmla="*/ 0 h 2025"/>
                <a:gd name="T2" fmla="*/ 0 w 1"/>
                <a:gd name="T3" fmla="*/ 2025 h 2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025">
                  <a:moveTo>
                    <a:pt x="0" y="0"/>
                  </a:moveTo>
                  <a:lnTo>
                    <a:pt x="0" y="2025"/>
                  </a:lnTo>
                </a:path>
              </a:pathLst>
            </a:custGeom>
            <a:noFill/>
            <a:ln w="95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856" y="6199"/>
              <a:ext cx="2330" cy="2"/>
            </a:xfrm>
            <a:custGeom>
              <a:avLst/>
              <a:gdLst>
                <a:gd name="T0" fmla="*/ 2330 w 2330"/>
                <a:gd name="T1" fmla="*/ 0 h 2"/>
                <a:gd name="T2" fmla="*/ 0 w 2330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30" h="2">
                  <a:moveTo>
                    <a:pt x="2330" y="0"/>
                  </a:moveTo>
                  <a:lnTo>
                    <a:pt x="0" y="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156" y="4174"/>
              <a:ext cx="1" cy="1724"/>
            </a:xfrm>
            <a:custGeom>
              <a:avLst/>
              <a:gdLst>
                <a:gd name="T0" fmla="*/ 0 w 1"/>
                <a:gd name="T1" fmla="*/ 0 h 1724"/>
                <a:gd name="T2" fmla="*/ 0 w 1"/>
                <a:gd name="T3" fmla="*/ 1723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724">
                  <a:moveTo>
                    <a:pt x="0" y="0"/>
                  </a:moveTo>
                  <a:lnTo>
                    <a:pt x="0" y="17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157" y="5898"/>
              <a:ext cx="2030" cy="3"/>
            </a:xfrm>
            <a:custGeom>
              <a:avLst/>
              <a:gdLst>
                <a:gd name="T0" fmla="*/ 2030 w 2030"/>
                <a:gd name="T1" fmla="*/ 0 h 3"/>
                <a:gd name="T2" fmla="*/ 0 w 2030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0" h="3">
                  <a:moveTo>
                    <a:pt x="2030" y="0"/>
                  </a:moveTo>
                  <a:lnTo>
                    <a:pt x="0" y="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856" y="4174"/>
              <a:ext cx="300" cy="1"/>
            </a:xfrm>
            <a:custGeom>
              <a:avLst/>
              <a:gdLst>
                <a:gd name="T0" fmla="*/ 0 w 300"/>
                <a:gd name="T1" fmla="*/ 0 h 1"/>
                <a:gd name="T2" fmla="*/ 300 w 300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0" h="1">
                  <a:moveTo>
                    <a:pt x="0" y="0"/>
                  </a:moveTo>
                  <a:lnTo>
                    <a:pt x="30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7" y="5898"/>
              <a:ext cx="1" cy="301"/>
            </a:xfrm>
            <a:custGeom>
              <a:avLst/>
              <a:gdLst>
                <a:gd name="T0" fmla="*/ 0 w 1"/>
                <a:gd name="T1" fmla="*/ 0 h 301"/>
                <a:gd name="T2" fmla="*/ 0 w 1"/>
                <a:gd name="T3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01">
                  <a:moveTo>
                    <a:pt x="0" y="0"/>
                  </a:moveTo>
                  <a:lnTo>
                    <a:pt x="0" y="30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856" y="2253"/>
              <a:ext cx="1934" cy="1921"/>
            </a:xfrm>
            <a:custGeom>
              <a:avLst/>
              <a:gdLst>
                <a:gd name="T0" fmla="*/ 0 w 1934"/>
                <a:gd name="T1" fmla="*/ 1921 h 1921"/>
                <a:gd name="T2" fmla="*/ 1933 w 1934"/>
                <a:gd name="T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34" h="1921">
                  <a:moveTo>
                    <a:pt x="0" y="1921"/>
                  </a:moveTo>
                  <a:lnTo>
                    <a:pt x="19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188" y="3977"/>
              <a:ext cx="1934" cy="1921"/>
            </a:xfrm>
            <a:custGeom>
              <a:avLst/>
              <a:gdLst>
                <a:gd name="T0" fmla="*/ 0 w 1934"/>
                <a:gd name="T1" fmla="*/ 1921 h 1921"/>
                <a:gd name="T2" fmla="*/ 1934 w 1934"/>
                <a:gd name="T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34" h="1921">
                  <a:moveTo>
                    <a:pt x="0" y="1921"/>
                  </a:moveTo>
                  <a:lnTo>
                    <a:pt x="193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157" y="2254"/>
              <a:ext cx="1934" cy="1921"/>
            </a:xfrm>
            <a:custGeom>
              <a:avLst/>
              <a:gdLst>
                <a:gd name="T0" fmla="*/ 0 w 1934"/>
                <a:gd name="T1" fmla="*/ 1920 h 1921"/>
                <a:gd name="T2" fmla="*/ 1934 w 1934"/>
                <a:gd name="T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34" h="1921">
                  <a:moveTo>
                    <a:pt x="0" y="1920"/>
                  </a:moveTo>
                  <a:lnTo>
                    <a:pt x="1934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7" y="3977"/>
              <a:ext cx="1934" cy="1921"/>
            </a:xfrm>
            <a:custGeom>
              <a:avLst/>
              <a:gdLst>
                <a:gd name="T0" fmla="*/ 0 w 1934"/>
                <a:gd name="T1" fmla="*/ 1921 h 1921"/>
                <a:gd name="T2" fmla="*/ 1934 w 1934"/>
                <a:gd name="T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34" h="1921">
                  <a:moveTo>
                    <a:pt x="0" y="1921"/>
                  </a:moveTo>
                  <a:lnTo>
                    <a:pt x="1934" y="0"/>
                  </a:lnTo>
                </a:path>
              </a:pathLst>
            </a:custGeom>
            <a:noFill/>
            <a:ln w="952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6191" y="4278"/>
              <a:ext cx="1934" cy="1921"/>
            </a:xfrm>
            <a:custGeom>
              <a:avLst/>
              <a:gdLst>
                <a:gd name="T0" fmla="*/ 0 w 1934"/>
                <a:gd name="T1" fmla="*/ 1921 h 1921"/>
                <a:gd name="T2" fmla="*/ 1933 w 1934"/>
                <a:gd name="T3" fmla="*/ 0 h 1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34" h="1921">
                  <a:moveTo>
                    <a:pt x="0" y="1921"/>
                  </a:moveTo>
                  <a:lnTo>
                    <a:pt x="1933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86" y="2234"/>
              <a:ext cx="297" cy="15"/>
            </a:xfrm>
            <a:custGeom>
              <a:avLst/>
              <a:gdLst>
                <a:gd name="T0" fmla="*/ 0 w 297"/>
                <a:gd name="T1" fmla="*/ 14 h 15"/>
                <a:gd name="T2" fmla="*/ 21 w 297"/>
                <a:gd name="T3" fmla="*/ 6 h 15"/>
                <a:gd name="T4" fmla="*/ 36 w 297"/>
                <a:gd name="T5" fmla="*/ 0 h 15"/>
                <a:gd name="T6" fmla="*/ 49 w 297"/>
                <a:gd name="T7" fmla="*/ 0 h 15"/>
                <a:gd name="T8" fmla="*/ 64 w 297"/>
                <a:gd name="T9" fmla="*/ 5 h 15"/>
                <a:gd name="T10" fmla="*/ 78 w 297"/>
                <a:gd name="T11" fmla="*/ 14 h 15"/>
                <a:gd name="T12" fmla="*/ 97 w 297"/>
                <a:gd name="T13" fmla="*/ 10 h 15"/>
                <a:gd name="T14" fmla="*/ 116 w 297"/>
                <a:gd name="T15" fmla="*/ 8 h 15"/>
                <a:gd name="T16" fmla="*/ 136 w 297"/>
                <a:gd name="T17" fmla="*/ 7 h 15"/>
                <a:gd name="T18" fmla="*/ 156 w 297"/>
                <a:gd name="T19" fmla="*/ 7 h 15"/>
                <a:gd name="T20" fmla="*/ 177 w 297"/>
                <a:gd name="T21" fmla="*/ 8 h 15"/>
                <a:gd name="T22" fmla="*/ 198 w 297"/>
                <a:gd name="T23" fmla="*/ 9 h 15"/>
                <a:gd name="T24" fmla="*/ 219 w 297"/>
                <a:gd name="T25" fmla="*/ 10 h 15"/>
                <a:gd name="T26" fmla="*/ 239 w 297"/>
                <a:gd name="T27" fmla="*/ 11 h 15"/>
                <a:gd name="T28" fmla="*/ 259 w 297"/>
                <a:gd name="T29" fmla="*/ 13 h 15"/>
                <a:gd name="T30" fmla="*/ 278 w 297"/>
                <a:gd name="T31" fmla="*/ 14 h 15"/>
                <a:gd name="T32" fmla="*/ 296 w 297"/>
                <a:gd name="T33" fmla="*/ 14 h 15"/>
                <a:gd name="T34" fmla="*/ 296 w 297"/>
                <a:gd name="T3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7" h="15">
                  <a:moveTo>
                    <a:pt x="0" y="14"/>
                  </a:moveTo>
                  <a:lnTo>
                    <a:pt x="21" y="6"/>
                  </a:lnTo>
                  <a:lnTo>
                    <a:pt x="36" y="0"/>
                  </a:lnTo>
                  <a:lnTo>
                    <a:pt x="49" y="0"/>
                  </a:lnTo>
                  <a:lnTo>
                    <a:pt x="64" y="5"/>
                  </a:lnTo>
                  <a:lnTo>
                    <a:pt x="78" y="14"/>
                  </a:lnTo>
                  <a:lnTo>
                    <a:pt x="97" y="10"/>
                  </a:lnTo>
                  <a:lnTo>
                    <a:pt x="116" y="8"/>
                  </a:lnTo>
                  <a:lnTo>
                    <a:pt x="136" y="7"/>
                  </a:lnTo>
                  <a:lnTo>
                    <a:pt x="156" y="7"/>
                  </a:lnTo>
                  <a:lnTo>
                    <a:pt x="177" y="8"/>
                  </a:lnTo>
                  <a:lnTo>
                    <a:pt x="198" y="9"/>
                  </a:lnTo>
                  <a:lnTo>
                    <a:pt x="219" y="10"/>
                  </a:lnTo>
                  <a:lnTo>
                    <a:pt x="239" y="11"/>
                  </a:lnTo>
                  <a:lnTo>
                    <a:pt x="259" y="13"/>
                  </a:lnTo>
                  <a:lnTo>
                    <a:pt x="278" y="14"/>
                  </a:lnTo>
                  <a:lnTo>
                    <a:pt x="296" y="14"/>
                  </a:lnTo>
                  <a:lnTo>
                    <a:pt x="296" y="1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4" y="2268"/>
              <a:ext cx="139" cy="1684"/>
            </a:xfrm>
            <a:custGeom>
              <a:avLst/>
              <a:gdLst>
                <a:gd name="T0" fmla="*/ 74 w 139"/>
                <a:gd name="T1" fmla="*/ 1675 h 1684"/>
                <a:gd name="T2" fmla="*/ 68 w 139"/>
                <a:gd name="T3" fmla="*/ 1658 h 1684"/>
                <a:gd name="T4" fmla="*/ 50 w 139"/>
                <a:gd name="T5" fmla="*/ 1654 h 1684"/>
                <a:gd name="T6" fmla="*/ 28 w 139"/>
                <a:gd name="T7" fmla="*/ 1636 h 1684"/>
                <a:gd name="T8" fmla="*/ 7 w 139"/>
                <a:gd name="T9" fmla="*/ 1614 h 1684"/>
                <a:gd name="T10" fmla="*/ 0 w 139"/>
                <a:gd name="T11" fmla="*/ 1574 h 1684"/>
                <a:gd name="T12" fmla="*/ 6 w 139"/>
                <a:gd name="T13" fmla="*/ 1538 h 1684"/>
                <a:gd name="T14" fmla="*/ 23 w 139"/>
                <a:gd name="T15" fmla="*/ 1504 h 1684"/>
                <a:gd name="T16" fmla="*/ 42 w 139"/>
                <a:gd name="T17" fmla="*/ 1483 h 1684"/>
                <a:gd name="T18" fmla="*/ 58 w 139"/>
                <a:gd name="T19" fmla="*/ 1447 h 1684"/>
                <a:gd name="T20" fmla="*/ 75 w 139"/>
                <a:gd name="T21" fmla="*/ 1412 h 1684"/>
                <a:gd name="T22" fmla="*/ 76 w 139"/>
                <a:gd name="T23" fmla="*/ 1381 h 1684"/>
                <a:gd name="T24" fmla="*/ 76 w 139"/>
                <a:gd name="T25" fmla="*/ 1338 h 1684"/>
                <a:gd name="T26" fmla="*/ 75 w 139"/>
                <a:gd name="T27" fmla="*/ 1301 h 1684"/>
                <a:gd name="T28" fmla="*/ 67 w 139"/>
                <a:gd name="T29" fmla="*/ 1268 h 1684"/>
                <a:gd name="T30" fmla="*/ 45 w 139"/>
                <a:gd name="T31" fmla="*/ 1239 h 1684"/>
                <a:gd name="T32" fmla="*/ 24 w 139"/>
                <a:gd name="T33" fmla="*/ 1213 h 1684"/>
                <a:gd name="T34" fmla="*/ 15 w 139"/>
                <a:gd name="T35" fmla="*/ 1175 h 1684"/>
                <a:gd name="T36" fmla="*/ 16 w 139"/>
                <a:gd name="T37" fmla="*/ 1136 h 1684"/>
                <a:gd name="T38" fmla="*/ 27 w 139"/>
                <a:gd name="T39" fmla="*/ 1098 h 1684"/>
                <a:gd name="T40" fmla="*/ 42 w 139"/>
                <a:gd name="T41" fmla="*/ 1073 h 1684"/>
                <a:gd name="T42" fmla="*/ 75 w 139"/>
                <a:gd name="T43" fmla="*/ 1037 h 1684"/>
                <a:gd name="T44" fmla="*/ 90 w 139"/>
                <a:gd name="T45" fmla="*/ 1010 h 1684"/>
                <a:gd name="T46" fmla="*/ 97 w 139"/>
                <a:gd name="T47" fmla="*/ 970 h 1684"/>
                <a:gd name="T48" fmla="*/ 97 w 139"/>
                <a:gd name="T49" fmla="*/ 929 h 1684"/>
                <a:gd name="T50" fmla="*/ 90 w 139"/>
                <a:gd name="T51" fmla="*/ 890 h 1684"/>
                <a:gd name="T52" fmla="*/ 73 w 139"/>
                <a:gd name="T53" fmla="*/ 854 h 1684"/>
                <a:gd name="T54" fmla="*/ 59 w 139"/>
                <a:gd name="T55" fmla="*/ 837 h 1684"/>
                <a:gd name="T56" fmla="*/ 52 w 139"/>
                <a:gd name="T57" fmla="*/ 799 h 1684"/>
                <a:gd name="T58" fmla="*/ 55 w 139"/>
                <a:gd name="T59" fmla="*/ 762 h 1684"/>
                <a:gd name="T60" fmla="*/ 67 w 139"/>
                <a:gd name="T61" fmla="*/ 727 h 1684"/>
                <a:gd name="T62" fmla="*/ 83 w 139"/>
                <a:gd name="T63" fmla="*/ 693 h 1684"/>
                <a:gd name="T64" fmla="*/ 100 w 139"/>
                <a:gd name="T65" fmla="*/ 659 h 1684"/>
                <a:gd name="T66" fmla="*/ 115 w 139"/>
                <a:gd name="T67" fmla="*/ 624 h 1684"/>
                <a:gd name="T68" fmla="*/ 118 w 139"/>
                <a:gd name="T69" fmla="*/ 587 h 1684"/>
                <a:gd name="T70" fmla="*/ 116 w 139"/>
                <a:gd name="T71" fmla="*/ 547 h 1684"/>
                <a:gd name="T72" fmla="*/ 108 w 139"/>
                <a:gd name="T73" fmla="*/ 512 h 1684"/>
                <a:gd name="T74" fmla="*/ 86 w 139"/>
                <a:gd name="T75" fmla="*/ 481 h 1684"/>
                <a:gd name="T76" fmla="*/ 79 w 139"/>
                <a:gd name="T77" fmla="*/ 462 h 1684"/>
                <a:gd name="T78" fmla="*/ 73 w 139"/>
                <a:gd name="T79" fmla="*/ 435 h 1684"/>
                <a:gd name="T80" fmla="*/ 71 w 139"/>
                <a:gd name="T81" fmla="*/ 412 h 1684"/>
                <a:gd name="T82" fmla="*/ 75 w 139"/>
                <a:gd name="T83" fmla="*/ 379 h 1684"/>
                <a:gd name="T84" fmla="*/ 84 w 139"/>
                <a:gd name="T85" fmla="*/ 324 h 1684"/>
                <a:gd name="T86" fmla="*/ 94 w 139"/>
                <a:gd name="T87" fmla="*/ 306 h 1684"/>
                <a:gd name="T88" fmla="*/ 120 w 139"/>
                <a:gd name="T89" fmla="*/ 279 h 1684"/>
                <a:gd name="T90" fmla="*/ 133 w 139"/>
                <a:gd name="T91" fmla="*/ 239 h 1684"/>
                <a:gd name="T92" fmla="*/ 138 w 139"/>
                <a:gd name="T93" fmla="*/ 218 h 1684"/>
                <a:gd name="T94" fmla="*/ 135 w 139"/>
                <a:gd name="T95" fmla="*/ 178 h 1684"/>
                <a:gd name="T96" fmla="*/ 131 w 139"/>
                <a:gd name="T97" fmla="*/ 137 h 1684"/>
                <a:gd name="T98" fmla="*/ 122 w 139"/>
                <a:gd name="T99" fmla="*/ 97 h 1684"/>
                <a:gd name="T100" fmla="*/ 103 w 139"/>
                <a:gd name="T101" fmla="*/ 62 h 1684"/>
                <a:gd name="T102" fmla="*/ 91 w 139"/>
                <a:gd name="T103" fmla="*/ 43 h 1684"/>
                <a:gd name="T104" fmla="*/ 85 w 139"/>
                <a:gd name="T105" fmla="*/ 26 h 1684"/>
                <a:gd name="T106" fmla="*/ 77 w 139"/>
                <a:gd name="T107" fmla="*/ 0 h 1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9" h="1684">
                  <a:moveTo>
                    <a:pt x="77" y="1684"/>
                  </a:moveTo>
                  <a:lnTo>
                    <a:pt x="74" y="1675"/>
                  </a:lnTo>
                  <a:lnTo>
                    <a:pt x="74" y="1664"/>
                  </a:lnTo>
                  <a:lnTo>
                    <a:pt x="68" y="1658"/>
                  </a:lnTo>
                  <a:lnTo>
                    <a:pt x="62" y="1652"/>
                  </a:lnTo>
                  <a:lnTo>
                    <a:pt x="50" y="1654"/>
                  </a:lnTo>
                  <a:lnTo>
                    <a:pt x="42" y="1649"/>
                  </a:lnTo>
                  <a:lnTo>
                    <a:pt x="28" y="1636"/>
                  </a:lnTo>
                  <a:lnTo>
                    <a:pt x="11" y="1618"/>
                  </a:lnTo>
                  <a:lnTo>
                    <a:pt x="7" y="1614"/>
                  </a:lnTo>
                  <a:lnTo>
                    <a:pt x="1" y="1593"/>
                  </a:lnTo>
                  <a:lnTo>
                    <a:pt x="0" y="1574"/>
                  </a:lnTo>
                  <a:lnTo>
                    <a:pt x="1" y="1555"/>
                  </a:lnTo>
                  <a:lnTo>
                    <a:pt x="6" y="1538"/>
                  </a:lnTo>
                  <a:lnTo>
                    <a:pt x="13" y="1521"/>
                  </a:lnTo>
                  <a:lnTo>
                    <a:pt x="23" y="1504"/>
                  </a:lnTo>
                  <a:lnTo>
                    <a:pt x="35" y="1489"/>
                  </a:lnTo>
                  <a:lnTo>
                    <a:pt x="42" y="1483"/>
                  </a:lnTo>
                  <a:lnTo>
                    <a:pt x="50" y="1462"/>
                  </a:lnTo>
                  <a:lnTo>
                    <a:pt x="58" y="1447"/>
                  </a:lnTo>
                  <a:lnTo>
                    <a:pt x="67" y="1432"/>
                  </a:lnTo>
                  <a:lnTo>
                    <a:pt x="75" y="1412"/>
                  </a:lnTo>
                  <a:lnTo>
                    <a:pt x="77" y="1405"/>
                  </a:lnTo>
                  <a:lnTo>
                    <a:pt x="76" y="1381"/>
                  </a:lnTo>
                  <a:lnTo>
                    <a:pt x="76" y="1359"/>
                  </a:lnTo>
                  <a:lnTo>
                    <a:pt x="76" y="1338"/>
                  </a:lnTo>
                  <a:lnTo>
                    <a:pt x="76" y="1319"/>
                  </a:lnTo>
                  <a:lnTo>
                    <a:pt x="75" y="1301"/>
                  </a:lnTo>
                  <a:lnTo>
                    <a:pt x="72" y="1284"/>
                  </a:lnTo>
                  <a:lnTo>
                    <a:pt x="67" y="1268"/>
                  </a:lnTo>
                  <a:lnTo>
                    <a:pt x="58" y="1253"/>
                  </a:lnTo>
                  <a:lnTo>
                    <a:pt x="45" y="1239"/>
                  </a:lnTo>
                  <a:lnTo>
                    <a:pt x="33" y="1230"/>
                  </a:lnTo>
                  <a:lnTo>
                    <a:pt x="24" y="1213"/>
                  </a:lnTo>
                  <a:lnTo>
                    <a:pt x="18" y="1195"/>
                  </a:lnTo>
                  <a:lnTo>
                    <a:pt x="15" y="1175"/>
                  </a:lnTo>
                  <a:lnTo>
                    <a:pt x="14" y="1156"/>
                  </a:lnTo>
                  <a:lnTo>
                    <a:pt x="16" y="1136"/>
                  </a:lnTo>
                  <a:lnTo>
                    <a:pt x="20" y="1116"/>
                  </a:lnTo>
                  <a:lnTo>
                    <a:pt x="27" y="1098"/>
                  </a:lnTo>
                  <a:lnTo>
                    <a:pt x="36" y="1081"/>
                  </a:lnTo>
                  <a:lnTo>
                    <a:pt x="42" y="1073"/>
                  </a:lnTo>
                  <a:lnTo>
                    <a:pt x="58" y="1054"/>
                  </a:lnTo>
                  <a:lnTo>
                    <a:pt x="75" y="1037"/>
                  </a:lnTo>
                  <a:lnTo>
                    <a:pt x="85" y="1029"/>
                  </a:lnTo>
                  <a:lnTo>
                    <a:pt x="90" y="1010"/>
                  </a:lnTo>
                  <a:lnTo>
                    <a:pt x="94" y="990"/>
                  </a:lnTo>
                  <a:lnTo>
                    <a:pt x="97" y="970"/>
                  </a:lnTo>
                  <a:lnTo>
                    <a:pt x="98" y="950"/>
                  </a:lnTo>
                  <a:lnTo>
                    <a:pt x="97" y="929"/>
                  </a:lnTo>
                  <a:lnTo>
                    <a:pt x="95" y="909"/>
                  </a:lnTo>
                  <a:lnTo>
                    <a:pt x="90" y="890"/>
                  </a:lnTo>
                  <a:lnTo>
                    <a:pt x="83" y="871"/>
                  </a:lnTo>
                  <a:lnTo>
                    <a:pt x="73" y="854"/>
                  </a:lnTo>
                  <a:lnTo>
                    <a:pt x="61" y="839"/>
                  </a:lnTo>
                  <a:lnTo>
                    <a:pt x="59" y="837"/>
                  </a:lnTo>
                  <a:lnTo>
                    <a:pt x="54" y="817"/>
                  </a:lnTo>
                  <a:lnTo>
                    <a:pt x="52" y="799"/>
                  </a:lnTo>
                  <a:lnTo>
                    <a:pt x="52" y="780"/>
                  </a:lnTo>
                  <a:lnTo>
                    <a:pt x="55" y="762"/>
                  </a:lnTo>
                  <a:lnTo>
                    <a:pt x="60" y="745"/>
                  </a:lnTo>
                  <a:lnTo>
                    <a:pt x="67" y="727"/>
                  </a:lnTo>
                  <a:lnTo>
                    <a:pt x="75" y="710"/>
                  </a:lnTo>
                  <a:lnTo>
                    <a:pt x="83" y="693"/>
                  </a:lnTo>
                  <a:lnTo>
                    <a:pt x="91" y="676"/>
                  </a:lnTo>
                  <a:lnTo>
                    <a:pt x="100" y="659"/>
                  </a:lnTo>
                  <a:lnTo>
                    <a:pt x="108" y="641"/>
                  </a:lnTo>
                  <a:lnTo>
                    <a:pt x="115" y="624"/>
                  </a:lnTo>
                  <a:lnTo>
                    <a:pt x="120" y="611"/>
                  </a:lnTo>
                  <a:lnTo>
                    <a:pt x="118" y="587"/>
                  </a:lnTo>
                  <a:lnTo>
                    <a:pt x="117" y="566"/>
                  </a:lnTo>
                  <a:lnTo>
                    <a:pt x="116" y="547"/>
                  </a:lnTo>
                  <a:lnTo>
                    <a:pt x="113" y="529"/>
                  </a:lnTo>
                  <a:lnTo>
                    <a:pt x="108" y="512"/>
                  </a:lnTo>
                  <a:lnTo>
                    <a:pt x="99" y="496"/>
                  </a:lnTo>
                  <a:lnTo>
                    <a:pt x="86" y="481"/>
                  </a:lnTo>
                  <a:lnTo>
                    <a:pt x="85" y="480"/>
                  </a:lnTo>
                  <a:lnTo>
                    <a:pt x="79" y="462"/>
                  </a:lnTo>
                  <a:lnTo>
                    <a:pt x="75" y="447"/>
                  </a:lnTo>
                  <a:lnTo>
                    <a:pt x="73" y="435"/>
                  </a:lnTo>
                  <a:lnTo>
                    <a:pt x="71" y="424"/>
                  </a:lnTo>
                  <a:lnTo>
                    <a:pt x="71" y="412"/>
                  </a:lnTo>
                  <a:lnTo>
                    <a:pt x="72" y="397"/>
                  </a:lnTo>
                  <a:lnTo>
                    <a:pt x="75" y="379"/>
                  </a:lnTo>
                  <a:lnTo>
                    <a:pt x="79" y="355"/>
                  </a:lnTo>
                  <a:lnTo>
                    <a:pt x="84" y="324"/>
                  </a:lnTo>
                  <a:lnTo>
                    <a:pt x="85" y="323"/>
                  </a:lnTo>
                  <a:lnTo>
                    <a:pt x="94" y="306"/>
                  </a:lnTo>
                  <a:lnTo>
                    <a:pt x="110" y="292"/>
                  </a:lnTo>
                  <a:lnTo>
                    <a:pt x="120" y="279"/>
                  </a:lnTo>
                  <a:lnTo>
                    <a:pt x="126" y="261"/>
                  </a:lnTo>
                  <a:lnTo>
                    <a:pt x="133" y="239"/>
                  </a:lnTo>
                  <a:lnTo>
                    <a:pt x="137" y="220"/>
                  </a:lnTo>
                  <a:lnTo>
                    <a:pt x="138" y="218"/>
                  </a:lnTo>
                  <a:lnTo>
                    <a:pt x="136" y="198"/>
                  </a:lnTo>
                  <a:lnTo>
                    <a:pt x="135" y="178"/>
                  </a:lnTo>
                  <a:lnTo>
                    <a:pt x="133" y="157"/>
                  </a:lnTo>
                  <a:lnTo>
                    <a:pt x="131" y="137"/>
                  </a:lnTo>
                  <a:lnTo>
                    <a:pt x="127" y="116"/>
                  </a:lnTo>
                  <a:lnTo>
                    <a:pt x="122" y="97"/>
                  </a:lnTo>
                  <a:lnTo>
                    <a:pt x="114" y="79"/>
                  </a:lnTo>
                  <a:lnTo>
                    <a:pt x="103" y="62"/>
                  </a:lnTo>
                  <a:lnTo>
                    <a:pt x="94" y="52"/>
                  </a:lnTo>
                  <a:lnTo>
                    <a:pt x="91" y="43"/>
                  </a:lnTo>
                  <a:lnTo>
                    <a:pt x="88" y="35"/>
                  </a:lnTo>
                  <a:lnTo>
                    <a:pt x="85" y="26"/>
                  </a:lnTo>
                  <a:lnTo>
                    <a:pt x="82" y="17"/>
                  </a:lnTo>
                  <a:lnTo>
                    <a:pt x="77" y="0"/>
                  </a:lnTo>
                  <a:lnTo>
                    <a:pt x="7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092" y="3943"/>
              <a:ext cx="2033" cy="122"/>
            </a:xfrm>
            <a:custGeom>
              <a:avLst/>
              <a:gdLst>
                <a:gd name="T0" fmla="*/ 2008 w 2033"/>
                <a:gd name="T1" fmla="*/ 27 h 122"/>
                <a:gd name="T2" fmla="*/ 1964 w 2033"/>
                <a:gd name="T3" fmla="*/ 30 h 122"/>
                <a:gd name="T4" fmla="*/ 1925 w 2033"/>
                <a:gd name="T5" fmla="*/ 34 h 122"/>
                <a:gd name="T6" fmla="*/ 1889 w 2033"/>
                <a:gd name="T7" fmla="*/ 36 h 122"/>
                <a:gd name="T8" fmla="*/ 1854 w 2033"/>
                <a:gd name="T9" fmla="*/ 38 h 122"/>
                <a:gd name="T10" fmla="*/ 1817 w 2033"/>
                <a:gd name="T11" fmla="*/ 38 h 122"/>
                <a:gd name="T12" fmla="*/ 1777 w 2033"/>
                <a:gd name="T13" fmla="*/ 36 h 122"/>
                <a:gd name="T14" fmla="*/ 1753 w 2033"/>
                <a:gd name="T15" fmla="*/ 35 h 122"/>
                <a:gd name="T16" fmla="*/ 1718 w 2033"/>
                <a:gd name="T17" fmla="*/ 17 h 122"/>
                <a:gd name="T18" fmla="*/ 1683 w 2033"/>
                <a:gd name="T19" fmla="*/ 0 h 122"/>
                <a:gd name="T20" fmla="*/ 1644 w 2033"/>
                <a:gd name="T21" fmla="*/ 1 h 122"/>
                <a:gd name="T22" fmla="*/ 1604 w 2033"/>
                <a:gd name="T23" fmla="*/ 3 h 122"/>
                <a:gd name="T24" fmla="*/ 1564 w 2033"/>
                <a:gd name="T25" fmla="*/ 4 h 122"/>
                <a:gd name="T26" fmla="*/ 1524 w 2033"/>
                <a:gd name="T27" fmla="*/ 6 h 122"/>
                <a:gd name="T28" fmla="*/ 1491 w 2033"/>
                <a:gd name="T29" fmla="*/ 8 h 122"/>
                <a:gd name="T30" fmla="*/ 1456 w 2033"/>
                <a:gd name="T31" fmla="*/ 24 h 122"/>
                <a:gd name="T32" fmla="*/ 1421 w 2033"/>
                <a:gd name="T33" fmla="*/ 43 h 122"/>
                <a:gd name="T34" fmla="*/ 1385 w 2033"/>
                <a:gd name="T35" fmla="*/ 61 h 122"/>
                <a:gd name="T36" fmla="*/ 1349 w 2033"/>
                <a:gd name="T37" fmla="*/ 78 h 122"/>
                <a:gd name="T38" fmla="*/ 1313 w 2033"/>
                <a:gd name="T39" fmla="*/ 93 h 122"/>
                <a:gd name="T40" fmla="*/ 1282 w 2033"/>
                <a:gd name="T41" fmla="*/ 105 h 122"/>
                <a:gd name="T42" fmla="*/ 1237 w 2033"/>
                <a:gd name="T43" fmla="*/ 98 h 122"/>
                <a:gd name="T44" fmla="*/ 1212 w 2033"/>
                <a:gd name="T45" fmla="*/ 93 h 122"/>
                <a:gd name="T46" fmla="*/ 1193 w 2033"/>
                <a:gd name="T47" fmla="*/ 85 h 122"/>
                <a:gd name="T48" fmla="*/ 1166 w 2033"/>
                <a:gd name="T49" fmla="*/ 75 h 122"/>
                <a:gd name="T50" fmla="*/ 1135 w 2033"/>
                <a:gd name="T51" fmla="*/ 57 h 122"/>
                <a:gd name="T52" fmla="*/ 1104 w 2033"/>
                <a:gd name="T53" fmla="*/ 43 h 122"/>
                <a:gd name="T54" fmla="*/ 1071 w 2033"/>
                <a:gd name="T55" fmla="*/ 42 h 122"/>
                <a:gd name="T56" fmla="*/ 1034 w 2033"/>
                <a:gd name="T57" fmla="*/ 46 h 122"/>
                <a:gd name="T58" fmla="*/ 989 w 2033"/>
                <a:gd name="T59" fmla="*/ 52 h 122"/>
                <a:gd name="T60" fmla="*/ 967 w 2033"/>
                <a:gd name="T61" fmla="*/ 63 h 122"/>
                <a:gd name="T62" fmla="*/ 934 w 2033"/>
                <a:gd name="T63" fmla="*/ 83 h 122"/>
                <a:gd name="T64" fmla="*/ 906 w 2033"/>
                <a:gd name="T65" fmla="*/ 96 h 122"/>
                <a:gd name="T66" fmla="*/ 887 w 2033"/>
                <a:gd name="T67" fmla="*/ 116 h 122"/>
                <a:gd name="T68" fmla="*/ 873 w 2033"/>
                <a:gd name="T69" fmla="*/ 122 h 122"/>
                <a:gd name="T70" fmla="*/ 850 w 2033"/>
                <a:gd name="T71" fmla="*/ 118 h 122"/>
                <a:gd name="T72" fmla="*/ 803 w 2033"/>
                <a:gd name="T73" fmla="*/ 107 h 122"/>
                <a:gd name="T74" fmla="*/ 771 w 2033"/>
                <a:gd name="T75" fmla="*/ 99 h 122"/>
                <a:gd name="T76" fmla="*/ 725 w 2033"/>
                <a:gd name="T77" fmla="*/ 83 h 122"/>
                <a:gd name="T78" fmla="*/ 715 w 2033"/>
                <a:gd name="T79" fmla="*/ 78 h 122"/>
                <a:gd name="T80" fmla="*/ 695 w 2033"/>
                <a:gd name="T81" fmla="*/ 41 h 122"/>
                <a:gd name="T82" fmla="*/ 655 w 2033"/>
                <a:gd name="T83" fmla="*/ 26 h 122"/>
                <a:gd name="T84" fmla="*/ 630 w 2033"/>
                <a:gd name="T85" fmla="*/ 27 h 122"/>
                <a:gd name="T86" fmla="*/ 588 w 2033"/>
                <a:gd name="T87" fmla="*/ 30 h 122"/>
                <a:gd name="T88" fmla="*/ 548 w 2033"/>
                <a:gd name="T89" fmla="*/ 33 h 122"/>
                <a:gd name="T90" fmla="*/ 511 w 2033"/>
                <a:gd name="T91" fmla="*/ 37 h 122"/>
                <a:gd name="T92" fmla="*/ 474 w 2033"/>
                <a:gd name="T93" fmla="*/ 41 h 122"/>
                <a:gd name="T94" fmla="*/ 436 w 2033"/>
                <a:gd name="T95" fmla="*/ 46 h 122"/>
                <a:gd name="T96" fmla="*/ 395 w 2033"/>
                <a:gd name="T97" fmla="*/ 52 h 122"/>
                <a:gd name="T98" fmla="*/ 372 w 2033"/>
                <a:gd name="T99" fmla="*/ 57 h 122"/>
                <a:gd name="T100" fmla="*/ 333 w 2033"/>
                <a:gd name="T101" fmla="*/ 60 h 122"/>
                <a:gd name="T102" fmla="*/ 295 w 2033"/>
                <a:gd name="T103" fmla="*/ 56 h 122"/>
                <a:gd name="T104" fmla="*/ 257 w 2033"/>
                <a:gd name="T105" fmla="*/ 49 h 122"/>
                <a:gd name="T106" fmla="*/ 219 w 2033"/>
                <a:gd name="T107" fmla="*/ 40 h 122"/>
                <a:gd name="T108" fmla="*/ 191 w 2033"/>
                <a:gd name="T109" fmla="*/ 35 h 122"/>
                <a:gd name="T110" fmla="*/ 148 w 2033"/>
                <a:gd name="T111" fmla="*/ 28 h 122"/>
                <a:gd name="T112" fmla="*/ 114 w 2033"/>
                <a:gd name="T113" fmla="*/ 25 h 122"/>
                <a:gd name="T114" fmla="*/ 82 w 2033"/>
                <a:gd name="T115" fmla="*/ 25 h 122"/>
                <a:gd name="T116" fmla="*/ 43 w 2033"/>
                <a:gd name="T117" fmla="*/ 25 h 122"/>
                <a:gd name="T118" fmla="*/ 0 w 2033"/>
                <a:gd name="T119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3" h="122">
                  <a:moveTo>
                    <a:pt x="2032" y="26"/>
                  </a:moveTo>
                  <a:lnTo>
                    <a:pt x="2008" y="27"/>
                  </a:lnTo>
                  <a:lnTo>
                    <a:pt x="1985" y="29"/>
                  </a:lnTo>
                  <a:lnTo>
                    <a:pt x="1964" y="30"/>
                  </a:lnTo>
                  <a:lnTo>
                    <a:pt x="1944" y="32"/>
                  </a:lnTo>
                  <a:lnTo>
                    <a:pt x="1925" y="34"/>
                  </a:lnTo>
                  <a:lnTo>
                    <a:pt x="1907" y="35"/>
                  </a:lnTo>
                  <a:lnTo>
                    <a:pt x="1889" y="36"/>
                  </a:lnTo>
                  <a:lnTo>
                    <a:pt x="1872" y="37"/>
                  </a:lnTo>
                  <a:lnTo>
                    <a:pt x="1854" y="38"/>
                  </a:lnTo>
                  <a:lnTo>
                    <a:pt x="1836" y="38"/>
                  </a:lnTo>
                  <a:lnTo>
                    <a:pt x="1817" y="38"/>
                  </a:lnTo>
                  <a:lnTo>
                    <a:pt x="1797" y="38"/>
                  </a:lnTo>
                  <a:lnTo>
                    <a:pt x="1777" y="36"/>
                  </a:lnTo>
                  <a:lnTo>
                    <a:pt x="1754" y="35"/>
                  </a:lnTo>
                  <a:lnTo>
                    <a:pt x="1753" y="35"/>
                  </a:lnTo>
                  <a:lnTo>
                    <a:pt x="1734" y="26"/>
                  </a:lnTo>
                  <a:lnTo>
                    <a:pt x="1718" y="17"/>
                  </a:lnTo>
                  <a:lnTo>
                    <a:pt x="1701" y="7"/>
                  </a:lnTo>
                  <a:lnTo>
                    <a:pt x="1683" y="0"/>
                  </a:lnTo>
                  <a:lnTo>
                    <a:pt x="1664" y="0"/>
                  </a:lnTo>
                  <a:lnTo>
                    <a:pt x="1644" y="1"/>
                  </a:lnTo>
                  <a:lnTo>
                    <a:pt x="1624" y="2"/>
                  </a:lnTo>
                  <a:lnTo>
                    <a:pt x="1604" y="3"/>
                  </a:lnTo>
                  <a:lnTo>
                    <a:pt x="1584" y="3"/>
                  </a:lnTo>
                  <a:lnTo>
                    <a:pt x="1564" y="4"/>
                  </a:lnTo>
                  <a:lnTo>
                    <a:pt x="1544" y="5"/>
                  </a:lnTo>
                  <a:lnTo>
                    <a:pt x="1524" y="6"/>
                  </a:lnTo>
                  <a:lnTo>
                    <a:pt x="1504" y="8"/>
                  </a:lnTo>
                  <a:lnTo>
                    <a:pt x="1491" y="8"/>
                  </a:lnTo>
                  <a:lnTo>
                    <a:pt x="1471" y="14"/>
                  </a:lnTo>
                  <a:lnTo>
                    <a:pt x="1456" y="24"/>
                  </a:lnTo>
                  <a:lnTo>
                    <a:pt x="1440" y="35"/>
                  </a:lnTo>
                  <a:lnTo>
                    <a:pt x="1421" y="43"/>
                  </a:lnTo>
                  <a:lnTo>
                    <a:pt x="1403" y="52"/>
                  </a:lnTo>
                  <a:lnTo>
                    <a:pt x="1385" y="61"/>
                  </a:lnTo>
                  <a:lnTo>
                    <a:pt x="1367" y="69"/>
                  </a:lnTo>
                  <a:lnTo>
                    <a:pt x="1349" y="78"/>
                  </a:lnTo>
                  <a:lnTo>
                    <a:pt x="1331" y="86"/>
                  </a:lnTo>
                  <a:lnTo>
                    <a:pt x="1313" y="93"/>
                  </a:lnTo>
                  <a:lnTo>
                    <a:pt x="1294" y="100"/>
                  </a:lnTo>
                  <a:lnTo>
                    <a:pt x="1282" y="105"/>
                  </a:lnTo>
                  <a:lnTo>
                    <a:pt x="1257" y="101"/>
                  </a:lnTo>
                  <a:lnTo>
                    <a:pt x="1237" y="98"/>
                  </a:lnTo>
                  <a:lnTo>
                    <a:pt x="1223" y="96"/>
                  </a:lnTo>
                  <a:lnTo>
                    <a:pt x="1212" y="93"/>
                  </a:lnTo>
                  <a:lnTo>
                    <a:pt x="1202" y="89"/>
                  </a:lnTo>
                  <a:lnTo>
                    <a:pt x="1193" y="85"/>
                  </a:lnTo>
                  <a:lnTo>
                    <a:pt x="1181" y="81"/>
                  </a:lnTo>
                  <a:lnTo>
                    <a:pt x="1166" y="75"/>
                  </a:lnTo>
                  <a:lnTo>
                    <a:pt x="1151" y="70"/>
                  </a:lnTo>
                  <a:lnTo>
                    <a:pt x="1135" y="57"/>
                  </a:lnTo>
                  <a:lnTo>
                    <a:pt x="1120" y="48"/>
                  </a:lnTo>
                  <a:lnTo>
                    <a:pt x="1104" y="43"/>
                  </a:lnTo>
                  <a:lnTo>
                    <a:pt x="1088" y="41"/>
                  </a:lnTo>
                  <a:lnTo>
                    <a:pt x="1071" y="42"/>
                  </a:lnTo>
                  <a:lnTo>
                    <a:pt x="1054" y="44"/>
                  </a:lnTo>
                  <a:lnTo>
                    <a:pt x="1034" y="46"/>
                  </a:lnTo>
                  <a:lnTo>
                    <a:pt x="1013" y="50"/>
                  </a:lnTo>
                  <a:lnTo>
                    <a:pt x="989" y="52"/>
                  </a:lnTo>
                  <a:lnTo>
                    <a:pt x="985" y="52"/>
                  </a:lnTo>
                  <a:lnTo>
                    <a:pt x="967" y="63"/>
                  </a:lnTo>
                  <a:lnTo>
                    <a:pt x="950" y="73"/>
                  </a:lnTo>
                  <a:lnTo>
                    <a:pt x="934" y="83"/>
                  </a:lnTo>
                  <a:lnTo>
                    <a:pt x="916" y="92"/>
                  </a:lnTo>
                  <a:lnTo>
                    <a:pt x="906" y="96"/>
                  </a:lnTo>
                  <a:lnTo>
                    <a:pt x="895" y="107"/>
                  </a:lnTo>
                  <a:lnTo>
                    <a:pt x="887" y="116"/>
                  </a:lnTo>
                  <a:lnTo>
                    <a:pt x="880" y="120"/>
                  </a:lnTo>
                  <a:lnTo>
                    <a:pt x="873" y="122"/>
                  </a:lnTo>
                  <a:lnTo>
                    <a:pt x="863" y="121"/>
                  </a:lnTo>
                  <a:lnTo>
                    <a:pt x="850" y="118"/>
                  </a:lnTo>
                  <a:lnTo>
                    <a:pt x="830" y="113"/>
                  </a:lnTo>
                  <a:lnTo>
                    <a:pt x="803" y="107"/>
                  </a:lnTo>
                  <a:lnTo>
                    <a:pt x="793" y="105"/>
                  </a:lnTo>
                  <a:lnTo>
                    <a:pt x="771" y="99"/>
                  </a:lnTo>
                  <a:lnTo>
                    <a:pt x="746" y="90"/>
                  </a:lnTo>
                  <a:lnTo>
                    <a:pt x="725" y="83"/>
                  </a:lnTo>
                  <a:lnTo>
                    <a:pt x="715" y="79"/>
                  </a:lnTo>
                  <a:lnTo>
                    <a:pt x="715" y="78"/>
                  </a:lnTo>
                  <a:lnTo>
                    <a:pt x="706" y="55"/>
                  </a:lnTo>
                  <a:lnTo>
                    <a:pt x="695" y="41"/>
                  </a:lnTo>
                  <a:lnTo>
                    <a:pt x="679" y="33"/>
                  </a:lnTo>
                  <a:lnTo>
                    <a:pt x="655" y="26"/>
                  </a:lnTo>
                  <a:lnTo>
                    <a:pt x="653" y="26"/>
                  </a:lnTo>
                  <a:lnTo>
                    <a:pt x="630" y="27"/>
                  </a:lnTo>
                  <a:lnTo>
                    <a:pt x="608" y="28"/>
                  </a:lnTo>
                  <a:lnTo>
                    <a:pt x="588" y="30"/>
                  </a:lnTo>
                  <a:lnTo>
                    <a:pt x="568" y="31"/>
                  </a:lnTo>
                  <a:lnTo>
                    <a:pt x="548" y="33"/>
                  </a:lnTo>
                  <a:lnTo>
                    <a:pt x="530" y="35"/>
                  </a:lnTo>
                  <a:lnTo>
                    <a:pt x="511" y="37"/>
                  </a:lnTo>
                  <a:lnTo>
                    <a:pt x="493" y="39"/>
                  </a:lnTo>
                  <a:lnTo>
                    <a:pt x="474" y="41"/>
                  </a:lnTo>
                  <a:lnTo>
                    <a:pt x="455" y="44"/>
                  </a:lnTo>
                  <a:lnTo>
                    <a:pt x="436" y="46"/>
                  </a:lnTo>
                  <a:lnTo>
                    <a:pt x="416" y="49"/>
                  </a:lnTo>
                  <a:lnTo>
                    <a:pt x="395" y="52"/>
                  </a:lnTo>
                  <a:lnTo>
                    <a:pt x="391" y="52"/>
                  </a:lnTo>
                  <a:lnTo>
                    <a:pt x="372" y="57"/>
                  </a:lnTo>
                  <a:lnTo>
                    <a:pt x="352" y="60"/>
                  </a:lnTo>
                  <a:lnTo>
                    <a:pt x="333" y="60"/>
                  </a:lnTo>
                  <a:lnTo>
                    <a:pt x="314" y="59"/>
                  </a:lnTo>
                  <a:lnTo>
                    <a:pt x="295" y="56"/>
                  </a:lnTo>
                  <a:lnTo>
                    <a:pt x="276" y="53"/>
                  </a:lnTo>
                  <a:lnTo>
                    <a:pt x="257" y="49"/>
                  </a:lnTo>
                  <a:lnTo>
                    <a:pt x="238" y="44"/>
                  </a:lnTo>
                  <a:lnTo>
                    <a:pt x="219" y="40"/>
                  </a:lnTo>
                  <a:lnTo>
                    <a:pt x="200" y="36"/>
                  </a:lnTo>
                  <a:lnTo>
                    <a:pt x="191" y="35"/>
                  </a:lnTo>
                  <a:lnTo>
                    <a:pt x="168" y="31"/>
                  </a:lnTo>
                  <a:lnTo>
                    <a:pt x="148" y="28"/>
                  </a:lnTo>
                  <a:lnTo>
                    <a:pt x="130" y="26"/>
                  </a:lnTo>
                  <a:lnTo>
                    <a:pt x="114" y="25"/>
                  </a:lnTo>
                  <a:lnTo>
                    <a:pt x="98" y="25"/>
                  </a:lnTo>
                  <a:lnTo>
                    <a:pt x="82" y="25"/>
                  </a:lnTo>
                  <a:lnTo>
                    <a:pt x="64" y="25"/>
                  </a:lnTo>
                  <a:lnTo>
                    <a:pt x="43" y="25"/>
                  </a:lnTo>
                  <a:lnTo>
                    <a:pt x="18" y="25"/>
                  </a:lnTo>
                  <a:lnTo>
                    <a:pt x="0" y="2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485" y="5505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2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4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2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4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485" y="5505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2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4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2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4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5705" y="5280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2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4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2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4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705" y="5280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2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4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2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4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920" y="5055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2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4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2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4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5920" y="5055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2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4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2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2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4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2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139" y="4848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1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3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1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3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1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139" y="4848"/>
              <a:ext cx="144" cy="144"/>
            </a:xfrm>
            <a:custGeom>
              <a:avLst/>
              <a:gdLst>
                <a:gd name="T0" fmla="*/ 72 w 144"/>
                <a:gd name="T1" fmla="*/ 0 h 144"/>
                <a:gd name="T2" fmla="*/ 49 w 144"/>
                <a:gd name="T3" fmla="*/ 3 h 144"/>
                <a:gd name="T4" fmla="*/ 30 w 144"/>
                <a:gd name="T5" fmla="*/ 13 h 144"/>
                <a:gd name="T6" fmla="*/ 14 w 144"/>
                <a:gd name="T7" fmla="*/ 28 h 144"/>
                <a:gd name="T8" fmla="*/ 4 w 144"/>
                <a:gd name="T9" fmla="*/ 47 h 144"/>
                <a:gd name="T10" fmla="*/ 0 w 144"/>
                <a:gd name="T11" fmla="*/ 69 h 144"/>
                <a:gd name="T12" fmla="*/ 0 w 144"/>
                <a:gd name="T13" fmla="*/ 71 h 144"/>
                <a:gd name="T14" fmla="*/ 3 w 144"/>
                <a:gd name="T15" fmla="*/ 94 h 144"/>
                <a:gd name="T16" fmla="*/ 13 w 144"/>
                <a:gd name="T17" fmla="*/ 113 h 144"/>
                <a:gd name="T18" fmla="*/ 28 w 144"/>
                <a:gd name="T19" fmla="*/ 129 h 144"/>
                <a:gd name="T20" fmla="*/ 47 w 144"/>
                <a:gd name="T21" fmla="*/ 139 h 144"/>
                <a:gd name="T22" fmla="*/ 69 w 144"/>
                <a:gd name="T23" fmla="*/ 143 h 144"/>
                <a:gd name="T24" fmla="*/ 72 w 144"/>
                <a:gd name="T25" fmla="*/ 143 h 144"/>
                <a:gd name="T26" fmla="*/ 94 w 144"/>
                <a:gd name="T27" fmla="*/ 140 h 144"/>
                <a:gd name="T28" fmla="*/ 113 w 144"/>
                <a:gd name="T29" fmla="*/ 130 h 144"/>
                <a:gd name="T30" fmla="*/ 129 w 144"/>
                <a:gd name="T31" fmla="*/ 115 h 144"/>
                <a:gd name="T32" fmla="*/ 139 w 144"/>
                <a:gd name="T33" fmla="*/ 96 h 144"/>
                <a:gd name="T34" fmla="*/ 143 w 144"/>
                <a:gd name="T35" fmla="*/ 74 h 144"/>
                <a:gd name="T36" fmla="*/ 143 w 144"/>
                <a:gd name="T37" fmla="*/ 71 h 144"/>
                <a:gd name="T38" fmla="*/ 140 w 144"/>
                <a:gd name="T39" fmla="*/ 49 h 144"/>
                <a:gd name="T40" fmla="*/ 130 w 144"/>
                <a:gd name="T41" fmla="*/ 30 h 144"/>
                <a:gd name="T42" fmla="*/ 115 w 144"/>
                <a:gd name="T43" fmla="*/ 14 h 144"/>
                <a:gd name="T44" fmla="*/ 96 w 144"/>
                <a:gd name="T45" fmla="*/ 4 h 144"/>
                <a:gd name="T46" fmla="*/ 74 w 144"/>
                <a:gd name="T47" fmla="*/ 0 h 144"/>
                <a:gd name="T48" fmla="*/ 72 w 144"/>
                <a:gd name="T4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lnTo>
                    <a:pt x="49" y="3"/>
                  </a:lnTo>
                  <a:lnTo>
                    <a:pt x="30" y="13"/>
                  </a:lnTo>
                  <a:lnTo>
                    <a:pt x="14" y="28"/>
                  </a:lnTo>
                  <a:lnTo>
                    <a:pt x="4" y="47"/>
                  </a:lnTo>
                  <a:lnTo>
                    <a:pt x="0" y="69"/>
                  </a:lnTo>
                  <a:lnTo>
                    <a:pt x="0" y="71"/>
                  </a:lnTo>
                  <a:lnTo>
                    <a:pt x="3" y="94"/>
                  </a:lnTo>
                  <a:lnTo>
                    <a:pt x="13" y="113"/>
                  </a:lnTo>
                  <a:lnTo>
                    <a:pt x="28" y="129"/>
                  </a:lnTo>
                  <a:lnTo>
                    <a:pt x="47" y="139"/>
                  </a:lnTo>
                  <a:lnTo>
                    <a:pt x="69" y="143"/>
                  </a:lnTo>
                  <a:lnTo>
                    <a:pt x="72" y="143"/>
                  </a:lnTo>
                  <a:lnTo>
                    <a:pt x="94" y="140"/>
                  </a:lnTo>
                  <a:lnTo>
                    <a:pt x="113" y="130"/>
                  </a:lnTo>
                  <a:lnTo>
                    <a:pt x="129" y="115"/>
                  </a:lnTo>
                  <a:lnTo>
                    <a:pt x="139" y="96"/>
                  </a:lnTo>
                  <a:lnTo>
                    <a:pt x="143" y="74"/>
                  </a:lnTo>
                  <a:lnTo>
                    <a:pt x="143" y="71"/>
                  </a:lnTo>
                  <a:lnTo>
                    <a:pt x="140" y="49"/>
                  </a:lnTo>
                  <a:lnTo>
                    <a:pt x="130" y="30"/>
                  </a:lnTo>
                  <a:lnTo>
                    <a:pt x="115" y="14"/>
                  </a:lnTo>
                  <a:lnTo>
                    <a:pt x="96" y="4"/>
                  </a:lnTo>
                  <a:lnTo>
                    <a:pt x="74" y="0"/>
                  </a:lnTo>
                  <a:lnTo>
                    <a:pt x="72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090" y="3985"/>
              <a:ext cx="53" cy="305"/>
            </a:xfrm>
            <a:custGeom>
              <a:avLst/>
              <a:gdLst>
                <a:gd name="T0" fmla="*/ 35 w 53"/>
                <a:gd name="T1" fmla="*/ 0 h 305"/>
                <a:gd name="T2" fmla="*/ 31 w 53"/>
                <a:gd name="T3" fmla="*/ 11 h 305"/>
                <a:gd name="T4" fmla="*/ 28 w 53"/>
                <a:gd name="T5" fmla="*/ 19 h 305"/>
                <a:gd name="T6" fmla="*/ 26 w 53"/>
                <a:gd name="T7" fmla="*/ 24 h 305"/>
                <a:gd name="T8" fmla="*/ 26 w 53"/>
                <a:gd name="T9" fmla="*/ 26 h 305"/>
                <a:gd name="T10" fmla="*/ 26 w 53"/>
                <a:gd name="T11" fmla="*/ 26 h 305"/>
                <a:gd name="T12" fmla="*/ 26 w 53"/>
                <a:gd name="T13" fmla="*/ 25 h 305"/>
                <a:gd name="T14" fmla="*/ 27 w 53"/>
                <a:gd name="T15" fmla="*/ 23 h 305"/>
                <a:gd name="T16" fmla="*/ 28 w 53"/>
                <a:gd name="T17" fmla="*/ 21 h 305"/>
                <a:gd name="T18" fmla="*/ 29 w 53"/>
                <a:gd name="T19" fmla="*/ 20 h 305"/>
                <a:gd name="T20" fmla="*/ 29 w 53"/>
                <a:gd name="T21" fmla="*/ 20 h 305"/>
                <a:gd name="T22" fmla="*/ 30 w 53"/>
                <a:gd name="T23" fmla="*/ 21 h 305"/>
                <a:gd name="T24" fmla="*/ 29 w 53"/>
                <a:gd name="T25" fmla="*/ 25 h 305"/>
                <a:gd name="T26" fmla="*/ 28 w 53"/>
                <a:gd name="T27" fmla="*/ 32 h 305"/>
                <a:gd name="T28" fmla="*/ 26 w 53"/>
                <a:gd name="T29" fmla="*/ 43 h 305"/>
                <a:gd name="T30" fmla="*/ 22 w 53"/>
                <a:gd name="T31" fmla="*/ 58 h 305"/>
                <a:gd name="T32" fmla="*/ 17 w 53"/>
                <a:gd name="T33" fmla="*/ 78 h 305"/>
                <a:gd name="T34" fmla="*/ 10 w 53"/>
                <a:gd name="T35" fmla="*/ 101 h 305"/>
                <a:gd name="T36" fmla="*/ 2 w 53"/>
                <a:gd name="T37" fmla="*/ 123 h 305"/>
                <a:gd name="T38" fmla="*/ 0 w 53"/>
                <a:gd name="T39" fmla="*/ 131 h 305"/>
                <a:gd name="T40" fmla="*/ 13 w 53"/>
                <a:gd name="T41" fmla="*/ 143 h 305"/>
                <a:gd name="T42" fmla="*/ 31 w 53"/>
                <a:gd name="T43" fmla="*/ 161 h 305"/>
                <a:gd name="T44" fmla="*/ 35 w 53"/>
                <a:gd name="T45" fmla="*/ 166 h 305"/>
                <a:gd name="T46" fmla="*/ 43 w 53"/>
                <a:gd name="T47" fmla="*/ 188 h 305"/>
                <a:gd name="T48" fmla="*/ 51 w 53"/>
                <a:gd name="T49" fmla="*/ 211 h 305"/>
                <a:gd name="T50" fmla="*/ 52 w 53"/>
                <a:gd name="T51" fmla="*/ 218 h 305"/>
                <a:gd name="T52" fmla="*/ 38 w 53"/>
                <a:gd name="T53" fmla="*/ 235 h 305"/>
                <a:gd name="T54" fmla="*/ 30 w 53"/>
                <a:gd name="T55" fmla="*/ 251 h 305"/>
                <a:gd name="T56" fmla="*/ 26 w 53"/>
                <a:gd name="T57" fmla="*/ 268 h 305"/>
                <a:gd name="T58" fmla="*/ 25 w 53"/>
                <a:gd name="T59" fmla="*/ 289 h 305"/>
                <a:gd name="T60" fmla="*/ 26 w 53"/>
                <a:gd name="T61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305">
                  <a:moveTo>
                    <a:pt x="35" y="0"/>
                  </a:moveTo>
                  <a:lnTo>
                    <a:pt x="31" y="11"/>
                  </a:lnTo>
                  <a:lnTo>
                    <a:pt x="28" y="19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7" y="23"/>
                  </a:lnTo>
                  <a:lnTo>
                    <a:pt x="28" y="21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1"/>
                  </a:lnTo>
                  <a:lnTo>
                    <a:pt x="29" y="25"/>
                  </a:lnTo>
                  <a:lnTo>
                    <a:pt x="28" y="32"/>
                  </a:lnTo>
                  <a:lnTo>
                    <a:pt x="26" y="43"/>
                  </a:lnTo>
                  <a:lnTo>
                    <a:pt x="22" y="58"/>
                  </a:lnTo>
                  <a:lnTo>
                    <a:pt x="17" y="78"/>
                  </a:lnTo>
                  <a:lnTo>
                    <a:pt x="10" y="101"/>
                  </a:lnTo>
                  <a:lnTo>
                    <a:pt x="2" y="123"/>
                  </a:lnTo>
                  <a:lnTo>
                    <a:pt x="0" y="131"/>
                  </a:lnTo>
                  <a:lnTo>
                    <a:pt x="13" y="143"/>
                  </a:lnTo>
                  <a:lnTo>
                    <a:pt x="31" y="161"/>
                  </a:lnTo>
                  <a:lnTo>
                    <a:pt x="35" y="166"/>
                  </a:lnTo>
                  <a:lnTo>
                    <a:pt x="43" y="188"/>
                  </a:lnTo>
                  <a:lnTo>
                    <a:pt x="51" y="211"/>
                  </a:lnTo>
                  <a:lnTo>
                    <a:pt x="52" y="218"/>
                  </a:lnTo>
                  <a:lnTo>
                    <a:pt x="38" y="235"/>
                  </a:lnTo>
                  <a:lnTo>
                    <a:pt x="30" y="251"/>
                  </a:lnTo>
                  <a:lnTo>
                    <a:pt x="26" y="268"/>
                  </a:lnTo>
                  <a:lnTo>
                    <a:pt x="25" y="289"/>
                  </a:lnTo>
                  <a:lnTo>
                    <a:pt x="26" y="30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ar-SA"/>
            </a:p>
          </p:txBody>
        </p:sp>
      </p:grp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74874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532965" y="46644"/>
            <a:ext cx="629322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Solution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95281" y="400587"/>
            <a:ext cx="8619565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table 2-6: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Fy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=36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ksi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Fu = 58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ksi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for A36 steel.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table 1-7 (L shapes dimensions): 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4.38in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  =     = 1.62in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Cross sectional yielding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36 * 4.38 = 157.68k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 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0.9*157.68 = 141.912k ….. (control)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Tensile rupture strength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077" name="Picture 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7" t="58836" r="46013" b="37482"/>
          <a:stretch>
            <a:fillRect/>
          </a:stretch>
        </p:blipFill>
        <p:spPr bwMode="auto">
          <a:xfrm>
            <a:off x="3074706" y="4832281"/>
            <a:ext cx="99277" cy="31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703336" y="3247231"/>
            <a:ext cx="9229353" cy="3170099"/>
            <a:chOff x="3173983" y="3406775"/>
            <a:chExt cx="9229353" cy="3170099"/>
          </a:xfrm>
        </p:grpSpPr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5876363" y="4637881"/>
              <a:ext cx="4706471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r>
                <a:rPr kumimoji="0" lang="en-US" altLang="ar-IQ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= 4.38 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kumimoji="0" lang="en-US" altLang="ar-IQ" sz="2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(1516+</a:t>
              </a:r>
              <a:r>
                <a:rPr kumimoji="0" lang="en-US" altLang="ar-IQ" sz="2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116)*38=4.005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in</a:t>
              </a:r>
              <a:r>
                <a:rPr kumimoji="0" lang="en-US" altLang="ar-IQ" sz="20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3173983" y="3406775"/>
              <a:ext cx="9229353" cy="3170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 3+3+3 = 9in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 = 1-    /L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= 1- 1.62/9 = 0.82 (control) 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mbria Math" panose="02040503050406030204" pitchFamily="18" charset="0"/>
                </a:rPr>
                <a:t>𝑈 = 0.8 (𝑓𝑟𝑜𝑚 𝑡𝑎𝑏𝑙𝑒 𝐷3 − 1 𝑐𝑎𝑠𝑒 8)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</a:t>
              </a:r>
              <a:r>
                <a:rPr kumimoji="0" lang="en-US" altLang="ar-IQ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=</a:t>
              </a:r>
              <a:r>
                <a:rPr kumimoji="0" lang="en-US" altLang="ar-IQ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UA</a:t>
              </a:r>
              <a:r>
                <a:rPr kumimoji="0" lang="en-US" altLang="ar-IQ" sz="2000" b="0" i="0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   = 0.82 * 4.005 = 3.2841in</a:t>
              </a:r>
              <a:r>
                <a:rPr kumimoji="0" lang="en-US" altLang="ar-IQ" sz="20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2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</a:t>
              </a:r>
              <a:r>
                <a:rPr kumimoji="0" lang="en-US" altLang="ar-IQ" sz="2000" b="0" i="0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n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= F</a:t>
              </a:r>
              <a:r>
                <a:rPr kumimoji="0" lang="en-US" altLang="ar-IQ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A</a:t>
              </a:r>
              <a:r>
                <a:rPr kumimoji="0" lang="en-US" altLang="ar-IQ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   = 58 * 3.2841= 190.4778 k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MGDT" panose="02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r>
                <a:rPr kumimoji="0" lang="en-US" altLang="ar-IQ" sz="2000" b="0" i="0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ar-IQ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</a:t>
              </a:r>
              <a:r>
                <a:rPr kumimoji="0" lang="en-US" altLang="ar-IQ" sz="2000" b="0" i="0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= </a:t>
              </a:r>
              <a:r>
                <a:rPr kumimoji="0" lang="en-US" altLang="ar-IQ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MGDT" panose="02000400000000000000" pitchFamily="2" charset="0"/>
                  <a:ea typeface="Calibri" panose="020F0502020204030204" pitchFamily="34" charset="0"/>
                  <a:cs typeface="Times New Roman" panose="02020603050405020304" pitchFamily="18" charset="0"/>
                </a:rPr>
                <a:t>n</a:t>
              </a:r>
              <a:r>
                <a:rPr kumimoji="0" lang="en-US" altLang="ar-IQ" sz="2000" b="0" i="0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* F</a:t>
              </a:r>
              <a:r>
                <a:rPr kumimoji="0" lang="en-US" altLang="ar-IQ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u</a:t>
              </a: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* A</a:t>
              </a:r>
              <a:r>
                <a:rPr kumimoji="0" lang="en-US" altLang="ar-IQ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e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justLow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ar-IQ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        = 0.75 * 190.4778 = 142.8584</a:t>
              </a:r>
              <a:endPara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002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842246" y="485745"/>
            <a:ext cx="965498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7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1x6 in plate shown in the figure below is connected to a 1x10 in plate with longitudinal fillet welds to transfer a tensile load. Determine the LRFD tensile design strength of the member if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Fy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50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ksi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Fu = 65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ksi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Picture 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11" t="49162" r="31470" b="22620"/>
          <a:stretch>
            <a:fillRect/>
          </a:stretch>
        </p:blipFill>
        <p:spPr bwMode="auto">
          <a:xfrm>
            <a:off x="4464424" y="2116961"/>
            <a:ext cx="4026664" cy="3713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9875" y="485745"/>
            <a:ext cx="55708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 sz="2000"/>
          </a:p>
        </p:txBody>
      </p:sp>
    </p:spTree>
    <p:extLst>
      <p:ext uri="{BB962C8B-B14F-4D97-AF65-F5344CB8AC3E}">
        <p14:creationId xmlns:p14="http://schemas.microsoft.com/office/powerpoint/2010/main" val="419699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29434" y="416396"/>
            <a:ext cx="9108141" cy="2158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Solution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Considering the nominal or available tensile strength of the smaller plate 1x6 in: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Cross sectional yielding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20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20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0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20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50 * 1 * 6 = 300 k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 err="1"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2000" dirty="0" err="1"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*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* A</a:t>
            </a:r>
            <a:r>
              <a:rPr lang="en-US" sz="2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0.9*300 = 270 k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38718" y="2574679"/>
            <a:ext cx="6096000" cy="41280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ts val="1670"/>
              </a:lnSpc>
              <a:spcBef>
                <a:spcPts val="185"/>
              </a:spcBef>
              <a:buFont typeface="Times New Roman" panose="02020603050405020304" pitchFamily="18" charset="0"/>
              <a:buChar char="-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Tensile rupture strength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baseline="-250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000" dirty="0"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</a:t>
            </a:r>
            <a:r>
              <a:rPr lang="en-US" sz="2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1 </a:t>
            </a:r>
            <a:r>
              <a:rPr lang="en-US" sz="2000" dirty="0">
                <a:latin typeface="Matura MT Script Capitals" panose="03020802060602070202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6 = 6 in</a:t>
            </a:r>
            <a:r>
              <a:rPr lang="en-US" sz="20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1.5w = 1.5 * 6 = 9in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1.5w &gt; L &gt; w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9 &gt; 8 &gt; 6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 = 0.75 (from table D 3-1 case 4)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20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UA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0.75 *6 = 4.5 in</a:t>
            </a:r>
            <a:r>
              <a:rPr lang="en-US" sz="2000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en-US" sz="20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= F</a:t>
            </a:r>
            <a:r>
              <a:rPr lang="en-US" sz="20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20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= 65 * 4.5= 292.5 k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 err="1"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2000" dirty="0" err="1"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* F</a:t>
            </a:r>
            <a:r>
              <a:rPr lang="en-US" sz="2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* A</a:t>
            </a:r>
            <a:r>
              <a:rPr lang="en-US" sz="20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670"/>
              </a:lnSpc>
              <a:spcBef>
                <a:spcPts val="185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= 0.75 * 292.5 = 219.375….. (Control)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79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92286" y="767837"/>
            <a:ext cx="1039971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8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Compute the LRFD design strength of the angle (8x6x3/4 in) shown in the figure below. It is welded on the ends and sides of the 8 in leg only.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Fy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50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ksi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Fu = 70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ksi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1" name="Picture 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7" t="41888" r="30653" b="30450"/>
          <a:stretch>
            <a:fillRect/>
          </a:stretch>
        </p:blipFill>
        <p:spPr bwMode="auto">
          <a:xfrm>
            <a:off x="3376246" y="2541904"/>
            <a:ext cx="6643921" cy="273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1275" y="2992070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 sz="2000"/>
          </a:p>
        </p:txBody>
      </p:sp>
    </p:spTree>
    <p:extLst>
      <p:ext uri="{BB962C8B-B14F-4D97-AF65-F5344CB8AC3E}">
        <p14:creationId xmlns:p14="http://schemas.microsoft.com/office/powerpoint/2010/main" val="3226764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08960" y="1969887"/>
            <a:ext cx="52331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 sz="20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07089" y="264089"/>
            <a:ext cx="10084911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Solution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From table 1-7 (L shapes Dimensions): for L 8x6x3/4 (A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9.99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       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1.56in)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Cross sectional yielding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50 * 9.99 = 499.5 k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 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0.9*499.5 = 449.5 k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Tensile rupture strength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77077" y="2952410"/>
            <a:ext cx="7087137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9.99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 = 6in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U= 1-      /L = (1-1.56/6) = 0.74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UA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0.74 *9.99 = 7.3926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F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= 70 * 7.3926= 517.48 k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MGDT" panose="02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en-US" altLang="ar-IQ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 F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 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= 0.75 * 517.48 = 388.11….. (Control)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66971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474</Words>
  <Application>Microsoft Office PowerPoint</Application>
  <PresentationFormat>Widescreen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AMGDT</vt:lpstr>
      <vt:lpstr>Arial</vt:lpstr>
      <vt:lpstr>Calibri</vt:lpstr>
      <vt:lpstr>Cambria Math</vt:lpstr>
      <vt:lpstr>Century Gothic</vt:lpstr>
      <vt:lpstr>Matura MT Script Capitals</vt:lpstr>
      <vt:lpstr>Tahoma</vt:lpstr>
      <vt:lpstr>Times New Roman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 - ANAS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Haider Abbas</dc:creator>
  <cp:lastModifiedBy>Haider Abbas</cp:lastModifiedBy>
  <cp:revision>13</cp:revision>
  <dcterms:created xsi:type="dcterms:W3CDTF">2017-12-16T20:16:29Z</dcterms:created>
  <dcterms:modified xsi:type="dcterms:W3CDTF">2017-12-16T21:34:18Z</dcterms:modified>
</cp:coreProperties>
</file>